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8"/>
  </p:handoutMasterIdLst>
  <p:sldIdLst>
    <p:sldId id="259" r:id="rId2"/>
    <p:sldId id="257" r:id="rId3"/>
    <p:sldId id="260" r:id="rId4"/>
    <p:sldId id="261" r:id="rId5"/>
    <p:sldId id="262" r:id="rId6"/>
    <p:sldId id="263" r:id="rId7"/>
    <p:sldId id="265" r:id="rId8"/>
    <p:sldId id="266" r:id="rId9"/>
    <p:sldId id="268" r:id="rId10"/>
    <p:sldId id="269" r:id="rId11"/>
    <p:sldId id="264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2" r:id="rId35"/>
    <p:sldId id="290" r:id="rId36"/>
    <p:sldId id="29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4" autoAdjust="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104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t>9/20/2019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0"/>
            <a:ext cx="82296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6"/>
            <a:ext cx="4040188" cy="36284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85499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94756"/>
            <a:ext cx="4041775" cy="36284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8618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18"/>
            <a:ext cx="5111750" cy="53982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25147"/>
            <a:ext cx="3008313" cy="40616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4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603" y="2067425"/>
            <a:ext cx="3787607" cy="1333161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Application and User Studies of Assistive Technologies for the Blind in Navigation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827" y="4469028"/>
            <a:ext cx="3371970" cy="168705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1500" dirty="0" err="1">
                <a:solidFill>
                  <a:srgbClr val="FFFFFF"/>
                </a:solidFill>
                <a:cs typeface="Arial"/>
              </a:rPr>
              <a:t>Yeoh</a:t>
            </a:r>
            <a:r>
              <a:rPr lang="en-US" sz="150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cs typeface="Arial"/>
              </a:rPr>
              <a:t>Keong</a:t>
            </a:r>
            <a:r>
              <a:rPr lang="en-US" sz="1500" dirty="0">
                <a:solidFill>
                  <a:srgbClr val="FFFFFF"/>
                </a:solidFill>
                <a:cs typeface="Arial"/>
              </a:rPr>
              <a:t> Cheng</a:t>
            </a:r>
          </a:p>
          <a:p>
            <a:pPr algn="l"/>
            <a:endParaRPr lang="en-US" sz="1500" dirty="0">
              <a:solidFill>
                <a:srgbClr val="FFFFFF"/>
              </a:solidFill>
              <a:cs typeface="Arial"/>
            </a:endParaRPr>
          </a:p>
          <a:p>
            <a:pPr algn="l"/>
            <a:r>
              <a:rPr lang="en-US" sz="1500" dirty="0">
                <a:solidFill>
                  <a:srgbClr val="FFFFFF"/>
                </a:solidFill>
                <a:cs typeface="Arial"/>
              </a:rPr>
              <a:t>Nanyang Technological University, School of Mechanical and Aerospace Engineering</a:t>
            </a:r>
          </a:p>
          <a:p>
            <a:pPr algn="l"/>
            <a:endParaRPr lang="en-US" sz="1500" i="1" dirty="0">
              <a:solidFill>
                <a:srgbClr val="FFFFFF"/>
              </a:solidFill>
              <a:cs typeface="Arial"/>
            </a:endParaRPr>
          </a:p>
          <a:p>
            <a:pPr algn="l"/>
            <a:r>
              <a:rPr lang="en-US" sz="1500" i="1" dirty="0">
                <a:solidFill>
                  <a:srgbClr val="FFFFFF"/>
                </a:solidFill>
                <a:cs typeface="Arial"/>
              </a:rPr>
              <a:t>3</a:t>
            </a:r>
            <a:r>
              <a:rPr lang="en-US" sz="1500" i="1" baseline="30000" dirty="0">
                <a:solidFill>
                  <a:srgbClr val="FFFFFF"/>
                </a:solidFill>
                <a:cs typeface="Arial"/>
              </a:rPr>
              <a:t>rd</a:t>
            </a:r>
            <a:r>
              <a:rPr lang="en-US" sz="1500" i="1" dirty="0">
                <a:solidFill>
                  <a:srgbClr val="FFFFFF"/>
                </a:solidFill>
                <a:cs typeface="Arial"/>
              </a:rPr>
              <a:t> July 2018</a:t>
            </a: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61" y="1226572"/>
            <a:ext cx="6853257" cy="473611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85"/>
            <a:ext cx="8229600" cy="1143000"/>
          </a:xfrm>
        </p:spPr>
        <p:txBody>
          <a:bodyPr/>
          <a:lstStyle/>
          <a:p>
            <a:r>
              <a:rPr lang="en-US" dirty="0"/>
              <a:t>Circuitry</a:t>
            </a:r>
          </a:p>
        </p:txBody>
      </p:sp>
    </p:spTree>
    <p:extLst>
      <p:ext uri="{BB962C8B-B14F-4D97-AF65-F5344CB8AC3E}">
        <p14:creationId xmlns:p14="http://schemas.microsoft.com/office/powerpoint/2010/main" val="3336938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374"/>
            <a:ext cx="8229600" cy="1143000"/>
          </a:xfrm>
        </p:spPr>
        <p:txBody>
          <a:bodyPr/>
          <a:lstStyle/>
          <a:p>
            <a:r>
              <a:rPr lang="en-US" dirty="0"/>
              <a:t>Object Detection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89194"/>
            <a:ext cx="5228705" cy="3876123"/>
          </a:xfrm>
        </p:spPr>
        <p:txBody>
          <a:bodyPr/>
          <a:lstStyle/>
          <a:p>
            <a:r>
              <a:rPr lang="en-US" dirty="0"/>
              <a:t>Achieved via  Ultrasound</a:t>
            </a:r>
          </a:p>
          <a:p>
            <a:r>
              <a:rPr lang="en-US" dirty="0"/>
              <a:t>Working range : 4m, 15 ̊̊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 = (t/2) / 343				 </a:t>
            </a:r>
          </a:p>
        </p:txBody>
      </p:sp>
      <p:pic>
        <p:nvPicPr>
          <p:cNvPr id="5124" name="Picture 4" descr="Image result for ultrasonic sens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60555"/>
            <a:ext cx="3683230" cy="163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ultrasonic sens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457" y="1749396"/>
            <a:ext cx="2404168" cy="158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630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876"/>
            <a:ext cx="8229600" cy="1143000"/>
          </a:xfrm>
        </p:spPr>
        <p:txBody>
          <a:bodyPr/>
          <a:lstStyle/>
          <a:p>
            <a:r>
              <a:rPr lang="en-US" dirty="0"/>
              <a:t>Dual Ultrasound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1499"/>
            <a:ext cx="4289367" cy="3876123"/>
          </a:xfrm>
        </p:spPr>
        <p:txBody>
          <a:bodyPr/>
          <a:lstStyle/>
          <a:p>
            <a:r>
              <a:rPr lang="en-US" dirty="0"/>
              <a:t>Able to detect relative position of single obstacle</a:t>
            </a:r>
          </a:p>
          <a:p>
            <a:endParaRPr lang="en-US" dirty="0"/>
          </a:p>
          <a:p>
            <a:r>
              <a:rPr lang="en-US" dirty="0"/>
              <a:t>Left, right or </a:t>
            </a:r>
            <a:r>
              <a:rPr lang="en-US" dirty="0" err="1"/>
              <a:t>centre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585" y="1889194"/>
            <a:ext cx="2608987" cy="270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3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687"/>
            <a:ext cx="8229600" cy="1143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7170" name="Picture 2" descr="Image result for hc sr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21" y="5004261"/>
            <a:ext cx="570779" cy="57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4286610" y="3026277"/>
            <a:ext cx="1" cy="1977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16407" y="3461271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1.5m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72589" y="2896986"/>
            <a:ext cx="6991004" cy="249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n 8"/>
          <p:cNvSpPr/>
          <p:nvPr/>
        </p:nvSpPr>
        <p:spPr>
          <a:xfrm>
            <a:off x="482138" y="1849581"/>
            <a:ext cx="399011" cy="107649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1030779" y="2165022"/>
            <a:ext cx="598516" cy="744433"/>
          </a:xfrm>
          <a:prstGeom prst="can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1862051" y="2460567"/>
            <a:ext cx="340822" cy="448888"/>
          </a:xfrm>
          <a:prstGeom prst="can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6334298" y="1512916"/>
            <a:ext cx="1055717" cy="138407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5544589" y="2165022"/>
            <a:ext cx="556953" cy="731964"/>
          </a:xfrm>
          <a:prstGeom prst="cub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4904509" y="2585258"/>
            <a:ext cx="315883" cy="324197"/>
          </a:xfrm>
          <a:prstGeom prst="cube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170" idx="0"/>
          </p:cNvCxnSpPr>
          <p:nvPr/>
        </p:nvCxnSpPr>
        <p:spPr>
          <a:xfrm flipH="1" flipV="1">
            <a:off x="889462" y="3026277"/>
            <a:ext cx="3397149" cy="1977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170" idx="0"/>
          </p:cNvCxnSpPr>
          <p:nvPr/>
        </p:nvCxnSpPr>
        <p:spPr>
          <a:xfrm flipV="1">
            <a:off x="4286611" y="2994215"/>
            <a:ext cx="2513200" cy="2010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276241" y="3026277"/>
            <a:ext cx="1484479" cy="2004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170" idx="0"/>
          </p:cNvCxnSpPr>
          <p:nvPr/>
        </p:nvCxnSpPr>
        <p:spPr>
          <a:xfrm flipV="1">
            <a:off x="4286611" y="3038747"/>
            <a:ext cx="813262" cy="1965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170" idx="0"/>
          </p:cNvCxnSpPr>
          <p:nvPr/>
        </p:nvCxnSpPr>
        <p:spPr>
          <a:xfrm flipH="1" flipV="1">
            <a:off x="2032463" y="2974101"/>
            <a:ext cx="2254148" cy="2030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170" idx="0"/>
          </p:cNvCxnSpPr>
          <p:nvPr/>
        </p:nvCxnSpPr>
        <p:spPr>
          <a:xfrm flipH="1" flipV="1">
            <a:off x="1524001" y="3026277"/>
            <a:ext cx="2762610" cy="1977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511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90" y="1310144"/>
            <a:ext cx="4679306" cy="214468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14" y="3616037"/>
            <a:ext cx="4678882" cy="2320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2687"/>
            <a:ext cx="8229600" cy="1143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492588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5375"/>
            <a:ext cx="8229600" cy="1143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99868"/>
            <a:ext cx="8229600" cy="387612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2" descr="Image result for hc sr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19" y="5129545"/>
            <a:ext cx="570779" cy="57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4904508" y="3151561"/>
            <a:ext cx="1" cy="1977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73272" y="3849386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1.5m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62098" y="3080717"/>
            <a:ext cx="8819804" cy="46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/>
          <p:cNvSpPr/>
          <p:nvPr/>
        </p:nvSpPr>
        <p:spPr>
          <a:xfrm>
            <a:off x="929626" y="1958240"/>
            <a:ext cx="399011" cy="107649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1507360" y="2290306"/>
            <a:ext cx="739833" cy="744433"/>
          </a:xfrm>
          <a:prstGeom prst="can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2455011" y="2554943"/>
            <a:ext cx="340822" cy="448888"/>
          </a:xfrm>
          <a:prstGeom prst="can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6952196" y="1638200"/>
            <a:ext cx="1055717" cy="138407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6162487" y="2290306"/>
            <a:ext cx="556953" cy="731964"/>
          </a:xfrm>
          <a:prstGeom prst="cub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5522407" y="2710542"/>
            <a:ext cx="315883" cy="324197"/>
          </a:xfrm>
          <a:prstGeom prst="cube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4" idx="0"/>
          </p:cNvCxnSpPr>
          <p:nvPr/>
        </p:nvCxnSpPr>
        <p:spPr>
          <a:xfrm flipH="1" flipV="1">
            <a:off x="1507360" y="3151561"/>
            <a:ext cx="3397149" cy="1977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0"/>
          </p:cNvCxnSpPr>
          <p:nvPr/>
        </p:nvCxnSpPr>
        <p:spPr>
          <a:xfrm flipV="1">
            <a:off x="4904509" y="3119499"/>
            <a:ext cx="2513200" cy="2010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894139" y="3151561"/>
            <a:ext cx="1484479" cy="2004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0"/>
          </p:cNvCxnSpPr>
          <p:nvPr/>
        </p:nvCxnSpPr>
        <p:spPr>
          <a:xfrm flipV="1">
            <a:off x="4904509" y="3164031"/>
            <a:ext cx="813262" cy="1965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0"/>
          </p:cNvCxnSpPr>
          <p:nvPr/>
        </p:nvCxnSpPr>
        <p:spPr>
          <a:xfrm flipH="1" flipV="1">
            <a:off x="2650361" y="3099385"/>
            <a:ext cx="2254148" cy="2030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0"/>
          </p:cNvCxnSpPr>
          <p:nvPr/>
        </p:nvCxnSpPr>
        <p:spPr>
          <a:xfrm flipH="1" flipV="1">
            <a:off x="2141899" y="3151561"/>
            <a:ext cx="2762610" cy="1977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130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812"/>
            <a:ext cx="4862945" cy="3876123"/>
          </a:xfrm>
        </p:spPr>
        <p:txBody>
          <a:bodyPr/>
          <a:lstStyle/>
          <a:p>
            <a:r>
              <a:rPr lang="en-US" dirty="0"/>
              <a:t>Cylindrical object are generally more detectable (why?)</a:t>
            </a:r>
          </a:p>
          <a:p>
            <a:endParaRPr lang="en-US" dirty="0"/>
          </a:p>
          <a:p>
            <a:r>
              <a:rPr lang="en-US" dirty="0"/>
              <a:t>Height of object matters more than width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2537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61709" y="714244"/>
            <a:ext cx="3325091" cy="1662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Image result for wif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2636">
            <a:off x="5204576" y="1321776"/>
            <a:ext cx="1262725" cy="83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wif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10441">
            <a:off x="7502635" y="1262404"/>
            <a:ext cx="1262725" cy="83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7653698" y="3034936"/>
            <a:ext cx="1124541" cy="1485332"/>
          </a:xfrm>
          <a:prstGeom prst="can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Image result for wif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90070" y="3287948"/>
            <a:ext cx="793703" cy="52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wif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04750" y="3858203"/>
            <a:ext cx="793703" cy="52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886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687"/>
            <a:ext cx="8229600" cy="1143000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3311"/>
            <a:ext cx="3050771" cy="38761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Unable to pin-point multiple obstacle</a:t>
            </a:r>
          </a:p>
          <a:p>
            <a:endParaRPr lang="en-US" dirty="0"/>
          </a:p>
          <a:p>
            <a:r>
              <a:rPr lang="en-US" dirty="0"/>
              <a:t>Have trouble detecting walls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03189" y="4025883"/>
            <a:ext cx="3325091" cy="1662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mage result for wif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2636">
            <a:off x="4346056" y="4633415"/>
            <a:ext cx="1262725" cy="83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wif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10441">
            <a:off x="6644115" y="4574043"/>
            <a:ext cx="1262725" cy="83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240" y="844187"/>
            <a:ext cx="2608987" cy="270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1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3880"/>
            <a:ext cx="8229600" cy="1143000"/>
          </a:xfrm>
        </p:spPr>
        <p:txBody>
          <a:bodyPr/>
          <a:lstStyle/>
          <a:p>
            <a:r>
              <a:rPr lang="en-US" dirty="0"/>
              <a:t>Direction Finding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76" y="1772816"/>
            <a:ext cx="5326585" cy="31692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50559" y="2895782"/>
            <a:ext cx="2917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Vibration Motor will vibrate either left/right until user faces the right direction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3575" y="4730890"/>
            <a:ext cx="229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Current Location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09455" y="1973748"/>
            <a:ext cx="1936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‘Marked’ Location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485505" y="2535382"/>
            <a:ext cx="8313" cy="19036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57253" y="3102520"/>
            <a:ext cx="1510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Correct Bearing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609444" y="4572747"/>
            <a:ext cx="1962556" cy="5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83965" y="4658615"/>
            <a:ext cx="1510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Current Bearing</a:t>
            </a:r>
          </a:p>
        </p:txBody>
      </p:sp>
      <p:sp>
        <p:nvSpPr>
          <p:cNvPr id="12" name="Curved Up Arrow 11"/>
          <p:cNvSpPr/>
          <p:nvPr/>
        </p:nvSpPr>
        <p:spPr>
          <a:xfrm rot="14380721">
            <a:off x="2670627" y="3961573"/>
            <a:ext cx="665018" cy="291129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285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9559"/>
            <a:ext cx="8229600" cy="1143000"/>
          </a:xfrm>
        </p:spPr>
        <p:txBody>
          <a:bodyPr/>
          <a:lstStyle/>
          <a:p>
            <a:r>
              <a:rPr lang="en-US" dirty="0"/>
              <a:t>Intelligent White Cane (IWC)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68" y="1407374"/>
            <a:ext cx="6138319" cy="4561164"/>
          </a:xfrm>
        </p:spPr>
      </p:pic>
    </p:spTree>
    <p:extLst>
      <p:ext uri="{BB962C8B-B14F-4D97-AF65-F5344CB8AC3E}">
        <p14:creationId xmlns:p14="http://schemas.microsoft.com/office/powerpoint/2010/main" val="1496739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562" y="289566"/>
            <a:ext cx="8229600" cy="1143000"/>
          </a:xfrm>
        </p:spPr>
        <p:txBody>
          <a:bodyPr/>
          <a:lstStyle/>
          <a:p>
            <a:r>
              <a:rPr lang="en-US" dirty="0"/>
              <a:t>Navigation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Image result for tesla mode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83" y="1451635"/>
            <a:ext cx="3671849" cy="229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esl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08" y="2586767"/>
            <a:ext cx="740770" cy="95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432" y="2690369"/>
            <a:ext cx="4356066" cy="227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mazon dro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80" y="4240303"/>
            <a:ext cx="3078475" cy="175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595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5813"/>
            <a:ext cx="8229600" cy="1143000"/>
          </a:xfrm>
        </p:spPr>
        <p:txBody>
          <a:bodyPr/>
          <a:lstStyle/>
          <a:p>
            <a:r>
              <a:rPr lang="en-US" dirty="0"/>
              <a:t>Global Positioning </a:t>
            </a:r>
            <a:r>
              <a:rPr lang="en-US" dirty="0" err="1"/>
              <a:t>Sytem</a:t>
            </a:r>
            <a:r>
              <a:rPr lang="en-US" dirty="0"/>
              <a:t> (GPS)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4018"/>
            <a:ext cx="4899622" cy="3876123"/>
          </a:xfrm>
        </p:spPr>
        <p:txBody>
          <a:bodyPr/>
          <a:lstStyle/>
          <a:p>
            <a:r>
              <a:rPr lang="en-US" dirty="0" err="1"/>
              <a:t>Adafruit</a:t>
            </a:r>
            <a:r>
              <a:rPr lang="en-US" dirty="0"/>
              <a:t> Ultimate GPS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Concerns:</a:t>
            </a:r>
          </a:p>
          <a:p>
            <a:r>
              <a:rPr lang="en-US" dirty="0"/>
              <a:t>GPS have limited capability indoors and in build-up areas</a:t>
            </a:r>
          </a:p>
        </p:txBody>
      </p:sp>
      <p:pic>
        <p:nvPicPr>
          <p:cNvPr id="13314" name="Picture 2" descr="Image result for ultimate g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826" y="2277688"/>
            <a:ext cx="3094510" cy="309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639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625"/>
            <a:ext cx="8229600" cy="1143000"/>
          </a:xfrm>
        </p:spPr>
        <p:txBody>
          <a:bodyPr/>
          <a:lstStyle/>
          <a:p>
            <a:r>
              <a:rPr lang="en-US" dirty="0"/>
              <a:t>Methodology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39813"/>
            <a:ext cx="3499658" cy="3876123"/>
          </a:xfrm>
        </p:spPr>
        <p:txBody>
          <a:bodyPr/>
          <a:lstStyle/>
          <a:p>
            <a:r>
              <a:rPr lang="en-US" dirty="0"/>
              <a:t>2 parameter to investigate</a:t>
            </a:r>
          </a:p>
          <a:p>
            <a:pPr marL="514350" indent="-514350">
              <a:buAutoNum type="arabicParenR"/>
            </a:pPr>
            <a:r>
              <a:rPr lang="en-US" dirty="0"/>
              <a:t>Time require to get a fix</a:t>
            </a:r>
          </a:p>
          <a:p>
            <a:pPr marL="514350" indent="-514350">
              <a:buAutoNum type="arabicParenR"/>
            </a:pPr>
            <a:r>
              <a:rPr lang="en-US" dirty="0"/>
              <a:t>Positional Accuracy of GPS location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67" y="2011680"/>
            <a:ext cx="4621200" cy="2285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28953" y="4372495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 test site around Singapore</a:t>
            </a:r>
          </a:p>
        </p:txBody>
      </p:sp>
    </p:spTree>
    <p:extLst>
      <p:ext uri="{BB962C8B-B14F-4D97-AF65-F5344CB8AC3E}">
        <p14:creationId xmlns:p14="http://schemas.microsoft.com/office/powerpoint/2010/main" val="3202276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28599"/>
            <a:ext cx="8229600" cy="1143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" y="1637607"/>
            <a:ext cx="4751577" cy="3532909"/>
          </a:xfrm>
        </p:spPr>
      </p:pic>
      <p:sp>
        <p:nvSpPr>
          <p:cNvPr id="5" name="TextBox 4"/>
          <p:cNvSpPr txBox="1"/>
          <p:nvPr/>
        </p:nvSpPr>
        <p:spPr>
          <a:xfrm>
            <a:off x="5943601" y="2203732"/>
            <a:ext cx="290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Fix Time ~ 78 sec</a:t>
            </a:r>
          </a:p>
          <a:p>
            <a:endParaRPr lang="en-US" dirty="0"/>
          </a:p>
          <a:p>
            <a:r>
              <a:rPr lang="en-US" b="1" dirty="0"/>
              <a:t>Very Inconsistent </a:t>
            </a:r>
            <a:r>
              <a:rPr lang="en-US" dirty="0"/>
              <a:t>positional error, 3m to 60m</a:t>
            </a:r>
          </a:p>
        </p:txBody>
      </p:sp>
    </p:spTree>
    <p:extLst>
      <p:ext uri="{BB962C8B-B14F-4D97-AF65-F5344CB8AC3E}">
        <p14:creationId xmlns:p14="http://schemas.microsoft.com/office/powerpoint/2010/main" val="590509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2563"/>
            <a:ext cx="8229600" cy="1143000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4751"/>
            <a:ext cx="5187142" cy="3876123"/>
          </a:xfrm>
        </p:spPr>
        <p:txBody>
          <a:bodyPr/>
          <a:lstStyle/>
          <a:p>
            <a:r>
              <a:rPr lang="en-US" dirty="0"/>
              <a:t>Unable to get a fix while indoor</a:t>
            </a:r>
          </a:p>
          <a:p>
            <a:endParaRPr lang="en-US" dirty="0"/>
          </a:p>
          <a:p>
            <a:r>
              <a:rPr lang="en-US" dirty="0"/>
              <a:t>Direction finding has limited accuracy, but may still be useful over long distance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182" y="2493818"/>
            <a:ext cx="2745618" cy="163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94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786"/>
            <a:ext cx="8229600" cy="1143000"/>
          </a:xfrm>
        </p:spPr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4" name="Flowchart: Alternate Process 3"/>
          <p:cNvSpPr/>
          <p:nvPr/>
        </p:nvSpPr>
        <p:spPr>
          <a:xfrm>
            <a:off x="1485898" y="1677885"/>
            <a:ext cx="2410691" cy="92050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press a button</a:t>
            </a:r>
          </a:p>
        </p:txBody>
      </p:sp>
      <p:sp>
        <p:nvSpPr>
          <p:cNvPr id="6" name="Flowchart: Alternate Process 5"/>
          <p:cNvSpPr/>
          <p:nvPr/>
        </p:nvSpPr>
        <p:spPr>
          <a:xfrm>
            <a:off x="1485897" y="3312750"/>
            <a:ext cx="2410691" cy="920508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 captures an image</a:t>
            </a:r>
          </a:p>
        </p:txBody>
      </p:sp>
      <p:sp>
        <p:nvSpPr>
          <p:cNvPr id="7" name="Flowchart: Alternate Process 6"/>
          <p:cNvSpPr/>
          <p:nvPr/>
        </p:nvSpPr>
        <p:spPr>
          <a:xfrm>
            <a:off x="1485898" y="4784793"/>
            <a:ext cx="2410691" cy="920508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is sent to separate CPU for processing + analysis</a:t>
            </a:r>
          </a:p>
        </p:txBody>
      </p:sp>
      <p:sp>
        <p:nvSpPr>
          <p:cNvPr id="8" name="Flowchart: Alternate Process 7"/>
          <p:cNvSpPr/>
          <p:nvPr/>
        </p:nvSpPr>
        <p:spPr>
          <a:xfrm>
            <a:off x="4925287" y="4784793"/>
            <a:ext cx="2410691" cy="920508"/>
          </a:xfrm>
          <a:prstGeom prst="flowChartAlternateProcess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 is classified</a:t>
            </a:r>
          </a:p>
        </p:txBody>
      </p:sp>
      <p:sp>
        <p:nvSpPr>
          <p:cNvPr id="9" name="Flowchart: Alternate Process 8"/>
          <p:cNvSpPr/>
          <p:nvPr/>
        </p:nvSpPr>
        <p:spPr>
          <a:xfrm>
            <a:off x="4925287" y="3312750"/>
            <a:ext cx="2410691" cy="920508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is sent back to Raspberry Pi</a:t>
            </a:r>
          </a:p>
        </p:txBody>
      </p:sp>
      <p:sp>
        <p:nvSpPr>
          <p:cNvPr id="10" name="Flowchart: Alternate Process 9"/>
          <p:cNvSpPr/>
          <p:nvPr/>
        </p:nvSpPr>
        <p:spPr>
          <a:xfrm>
            <a:off x="4925286" y="1678887"/>
            <a:ext cx="2410691" cy="92050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Audio prompt tells user what it is</a:t>
            </a:r>
          </a:p>
        </p:txBody>
      </p:sp>
      <p:pic>
        <p:nvPicPr>
          <p:cNvPr id="14338" name="Picture 2" descr="Image result for push but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04" y="1678887"/>
            <a:ext cx="943121" cy="94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raspberry pi came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86" y="3171526"/>
            <a:ext cx="1202956" cy="120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imag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21" y="4703204"/>
            <a:ext cx="1083686" cy="108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mage result for classific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224" y="4995949"/>
            <a:ext cx="1260546" cy="58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raspberry p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02" y="3456784"/>
            <a:ext cx="982390" cy="63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Image result for audio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944" y="1678887"/>
            <a:ext cx="945105" cy="94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own Arrow 10"/>
          <p:cNvSpPr/>
          <p:nvPr/>
        </p:nvSpPr>
        <p:spPr>
          <a:xfrm>
            <a:off x="2535382" y="2761215"/>
            <a:ext cx="155860" cy="41031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2531922" y="4292893"/>
            <a:ext cx="155860" cy="41031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031673" y="5245047"/>
            <a:ext cx="723207" cy="1748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>
            <a:off x="6001789" y="4292893"/>
            <a:ext cx="191193" cy="410311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6001788" y="2692030"/>
            <a:ext cx="191193" cy="410311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62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result for matl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367" y="2646165"/>
            <a:ext cx="4492741" cy="178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810"/>
            <a:ext cx="8229600" cy="1143000"/>
          </a:xfrm>
        </p:spPr>
        <p:txBody>
          <a:bodyPr/>
          <a:lstStyle/>
          <a:p>
            <a:r>
              <a:rPr lang="en-US" dirty="0"/>
              <a:t>Bag of Features (BOF)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8248"/>
            <a:ext cx="4488873" cy="3876123"/>
          </a:xfrm>
        </p:spPr>
        <p:txBody>
          <a:bodyPr/>
          <a:lstStyle/>
          <a:p>
            <a:r>
              <a:rPr lang="en-US" dirty="0"/>
              <a:t>Object Recognition technique based on Machine Learning</a:t>
            </a:r>
          </a:p>
          <a:p>
            <a:endParaRPr lang="en-US" dirty="0"/>
          </a:p>
          <a:p>
            <a:r>
              <a:rPr lang="en-US" dirty="0"/>
              <a:t>Executed using </a:t>
            </a:r>
            <a:r>
              <a:rPr lang="en-US" dirty="0" err="1"/>
              <a:t>Matlab</a:t>
            </a:r>
            <a:r>
              <a:rPr lang="en-US" dirty="0"/>
              <a:t> software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753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9559"/>
            <a:ext cx="8229600" cy="1143000"/>
          </a:xfrm>
        </p:spPr>
        <p:txBody>
          <a:bodyPr/>
          <a:lstStyle/>
          <a:p>
            <a:r>
              <a:rPr lang="en-US" dirty="0"/>
              <a:t>Bag of Features (BOF)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564248"/>
            <a:ext cx="4995949" cy="38761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Database of various category of objects are processed.</a:t>
            </a:r>
          </a:p>
          <a:p>
            <a:endParaRPr lang="en-US" dirty="0"/>
          </a:p>
          <a:p>
            <a:r>
              <a:rPr lang="en-US" dirty="0"/>
              <a:t>The computer saves the most distinct feature(words) of each category into a ‘bag of features’ (vocabulary)</a:t>
            </a:r>
          </a:p>
        </p:txBody>
      </p:sp>
      <p:pic>
        <p:nvPicPr>
          <p:cNvPr id="17410" name="Picture 2" descr="https://www.mathworks.com/help/vision/ug/bagoffeatures_bofclassif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029" y="1994305"/>
            <a:ext cx="3050771" cy="23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596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Features (BOF)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9194"/>
            <a:ext cx="5436524" cy="3876123"/>
          </a:xfrm>
        </p:spPr>
        <p:txBody>
          <a:bodyPr/>
          <a:lstStyle/>
          <a:p>
            <a:r>
              <a:rPr lang="en-US" dirty="0"/>
              <a:t>To categorize a test images, the computer compares the image with all the category. The category with the most matching features is the predicted category.</a:t>
            </a:r>
          </a:p>
        </p:txBody>
      </p:sp>
      <p:pic>
        <p:nvPicPr>
          <p:cNvPr id="18434" name="Picture 2" descr="https://www.mathworks.com/help/vision/ug/bagoffeatures_bofevalu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724" y="2593571"/>
            <a:ext cx="2730586" cy="143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071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Methodoloy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89194"/>
            <a:ext cx="8354291" cy="3876123"/>
          </a:xfrm>
        </p:spPr>
        <p:txBody>
          <a:bodyPr>
            <a:normAutofit/>
          </a:bodyPr>
          <a:lstStyle/>
          <a:p>
            <a:r>
              <a:rPr lang="en-US" sz="2800" dirty="0"/>
              <a:t>Investigate how the accuracy of classification is affected by 3 parameters</a:t>
            </a:r>
          </a:p>
          <a:p>
            <a:endParaRPr lang="en-US" sz="2800" dirty="0"/>
          </a:p>
          <a:p>
            <a:pPr marL="514350" indent="-514350">
              <a:buAutoNum type="arabicParenR"/>
            </a:pPr>
            <a:r>
              <a:rPr lang="en-US" sz="2800" dirty="0"/>
              <a:t>Number of Training Images (100x / 200x)</a:t>
            </a:r>
          </a:p>
          <a:p>
            <a:pPr marL="514350" indent="-514350">
              <a:buAutoNum type="arabicParenR"/>
            </a:pPr>
            <a:r>
              <a:rPr lang="en-US" sz="2800" dirty="0"/>
              <a:t>Types of Training Images (cropped / uncropped)</a:t>
            </a:r>
          </a:p>
          <a:p>
            <a:pPr marL="514350" indent="-514350">
              <a:buAutoNum type="arabicParenR"/>
            </a:pPr>
            <a:r>
              <a:rPr lang="en-US" sz="2800" dirty="0"/>
              <a:t>Types of Test Images (cropped / uncropped)</a:t>
            </a:r>
          </a:p>
        </p:txBody>
      </p:sp>
    </p:spTree>
    <p:extLst>
      <p:ext uri="{BB962C8B-B14F-4D97-AF65-F5344CB8AC3E}">
        <p14:creationId xmlns:p14="http://schemas.microsoft.com/office/powerpoint/2010/main" val="3993164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30" y="1706632"/>
            <a:ext cx="4640926" cy="411598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810"/>
            <a:ext cx="8229600" cy="1143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37177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50"/>
            <a:ext cx="8229600" cy="1143000"/>
          </a:xfrm>
        </p:spPr>
        <p:txBody>
          <a:bodyPr/>
          <a:lstStyle/>
          <a:p>
            <a:r>
              <a:rPr lang="en-US" dirty="0"/>
              <a:t>Visual Impairment</a:t>
            </a:r>
          </a:p>
        </p:txBody>
      </p:sp>
      <p:pic>
        <p:nvPicPr>
          <p:cNvPr id="2050" name="Picture 2" descr="Image result for bli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32" y="2039937"/>
            <a:ext cx="3127285" cy="312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88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872"/>
            <a:ext cx="8229600" cy="1143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96" y="1687484"/>
            <a:ext cx="5053998" cy="3753917"/>
          </a:xfrm>
        </p:spPr>
      </p:pic>
      <p:sp>
        <p:nvSpPr>
          <p:cNvPr id="5" name="TextBox 4"/>
          <p:cNvSpPr txBox="1"/>
          <p:nvPr/>
        </p:nvSpPr>
        <p:spPr>
          <a:xfrm>
            <a:off x="6384174" y="2601882"/>
            <a:ext cx="214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Average accuracy: 46/100</a:t>
            </a:r>
          </a:p>
        </p:txBody>
      </p:sp>
    </p:spTree>
    <p:extLst>
      <p:ext uri="{BB962C8B-B14F-4D97-AF65-F5344CB8AC3E}">
        <p14:creationId xmlns:p14="http://schemas.microsoft.com/office/powerpoint/2010/main" val="3074520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5938"/>
            <a:ext cx="8229600" cy="1143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4503"/>
            <a:ext cx="8229600" cy="3876123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AutoNum type="arabicParenR"/>
            </a:pPr>
            <a:r>
              <a:rPr lang="en-US" dirty="0"/>
              <a:t>Number of Test Image vs Accuracy </a:t>
            </a:r>
          </a:p>
          <a:p>
            <a:pPr>
              <a:buFontTx/>
              <a:buChar char="-"/>
            </a:pPr>
            <a:r>
              <a:rPr lang="en-US" b="1" dirty="0"/>
              <a:t>Weak positive </a:t>
            </a:r>
            <a:r>
              <a:rPr lang="en-US" dirty="0"/>
              <a:t>correlation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Type of Training Image vs Accuracy</a:t>
            </a:r>
          </a:p>
          <a:p>
            <a:pPr>
              <a:buFontTx/>
              <a:buChar char="-"/>
            </a:pPr>
            <a:r>
              <a:rPr lang="en-US" dirty="0"/>
              <a:t>Cropped Images are </a:t>
            </a:r>
            <a:r>
              <a:rPr lang="en-US" b="1" dirty="0"/>
              <a:t>marginally</a:t>
            </a:r>
            <a:r>
              <a:rPr lang="en-US" dirty="0"/>
              <a:t> more accurate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3) Type of Test Images vs Accuracy</a:t>
            </a:r>
          </a:p>
          <a:p>
            <a:pPr marL="0" indent="0">
              <a:buNone/>
            </a:pPr>
            <a:r>
              <a:rPr lang="en-US" dirty="0"/>
              <a:t>-Cropped Images are </a:t>
            </a:r>
            <a:r>
              <a:rPr lang="en-US" b="1" dirty="0"/>
              <a:t>generally </a:t>
            </a:r>
            <a:r>
              <a:rPr lang="en-US" dirty="0"/>
              <a:t>more accurate</a:t>
            </a:r>
          </a:p>
        </p:txBody>
      </p:sp>
    </p:spTree>
    <p:extLst>
      <p:ext uri="{BB962C8B-B14F-4D97-AF65-F5344CB8AC3E}">
        <p14:creationId xmlns:p14="http://schemas.microsoft.com/office/powerpoint/2010/main" val="3406540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1123"/>
            <a:ext cx="8229600" cy="1143000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6190"/>
            <a:ext cx="6309360" cy="3876123"/>
          </a:xfrm>
        </p:spPr>
        <p:txBody>
          <a:bodyPr/>
          <a:lstStyle/>
          <a:p>
            <a:r>
              <a:rPr lang="en-GB" dirty="0"/>
              <a:t>Insufficient for a definitive object recognition capability on the IWC </a:t>
            </a:r>
          </a:p>
          <a:p>
            <a:endParaRPr lang="en-GB" dirty="0"/>
          </a:p>
          <a:p>
            <a:r>
              <a:rPr lang="en-GB" dirty="0"/>
              <a:t>Shows the importance isolating the image to be classified.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3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9559"/>
            <a:ext cx="8229600" cy="1143000"/>
          </a:xfrm>
        </p:spPr>
        <p:txBody>
          <a:bodyPr/>
          <a:lstStyle/>
          <a:p>
            <a:r>
              <a:rPr lang="en-US" dirty="0"/>
              <a:t>Intelligent White Cane (IWC)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68" y="1407374"/>
            <a:ext cx="6138319" cy="4561164"/>
          </a:xfrm>
        </p:spPr>
      </p:pic>
    </p:spTree>
    <p:extLst>
      <p:ext uri="{BB962C8B-B14F-4D97-AF65-F5344CB8AC3E}">
        <p14:creationId xmlns:p14="http://schemas.microsoft.com/office/powerpoint/2010/main" val="4266443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883" y="1889194"/>
            <a:ext cx="4921135" cy="3876123"/>
          </a:xfrm>
        </p:spPr>
        <p:txBody>
          <a:bodyPr/>
          <a:lstStyle/>
          <a:p>
            <a:r>
              <a:rPr lang="en-US" dirty="0"/>
              <a:t>Still a long way to go…</a:t>
            </a:r>
          </a:p>
          <a:p>
            <a:r>
              <a:rPr lang="en-US" dirty="0"/>
              <a:t>Can perform operations as intended, but largely unreliable as of current design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335" y="2038823"/>
            <a:ext cx="3490374" cy="259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27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378"/>
            <a:ext cx="5128953" cy="1143000"/>
          </a:xfrm>
        </p:spPr>
        <p:txBody>
          <a:bodyPr/>
          <a:lstStyle/>
          <a:p>
            <a:r>
              <a:rPr lang="en-US" dirty="0" err="1"/>
              <a:t>Futher</a:t>
            </a:r>
            <a:r>
              <a:rPr lang="en-US" dirty="0"/>
              <a:t>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9194"/>
            <a:ext cx="5128953" cy="3876123"/>
          </a:xfrm>
        </p:spPr>
        <p:txBody>
          <a:bodyPr>
            <a:normAutofit/>
          </a:bodyPr>
          <a:lstStyle/>
          <a:p>
            <a:r>
              <a:rPr lang="en-US" dirty="0"/>
              <a:t>Wi-Fi Geolocation to aid in positioning technology</a:t>
            </a:r>
          </a:p>
          <a:p>
            <a:endParaRPr lang="en-US" dirty="0"/>
          </a:p>
          <a:p>
            <a:r>
              <a:rPr lang="en-US" dirty="0"/>
              <a:t>Other Object Recognition technique like Convolutional Neural Network (CNN)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Image result for wif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090" y="1889194"/>
            <a:ext cx="1558767" cy="103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Image result for convolutional neur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53" y="4098174"/>
            <a:ext cx="3100350" cy="7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945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7316" y="2276054"/>
            <a:ext cx="4148051" cy="1143000"/>
          </a:xfrm>
        </p:spPr>
        <p:txBody>
          <a:bodyPr/>
          <a:lstStyle/>
          <a:p>
            <a:r>
              <a:rPr lang="en-US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3947747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li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401" y="1748992"/>
            <a:ext cx="3127285" cy="312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0629"/>
            <a:ext cx="8229600" cy="1143000"/>
          </a:xfrm>
        </p:spPr>
        <p:txBody>
          <a:bodyPr/>
          <a:lstStyle/>
          <a:p>
            <a:r>
              <a:rPr lang="en-US" dirty="0"/>
              <a:t>Why this project?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9194"/>
            <a:ext cx="6118167" cy="3876123"/>
          </a:xfrm>
        </p:spPr>
        <p:txBody>
          <a:bodyPr/>
          <a:lstStyle/>
          <a:p>
            <a:r>
              <a:rPr lang="en-US" dirty="0"/>
              <a:t>Visual Impairment on an </a:t>
            </a:r>
            <a:r>
              <a:rPr lang="en-US" b="1" dirty="0"/>
              <a:t>increasing trend </a:t>
            </a:r>
          </a:p>
          <a:p>
            <a:r>
              <a:rPr lang="en-US" dirty="0"/>
              <a:t>Population above 50 year-old have a </a:t>
            </a:r>
            <a:r>
              <a:rPr lang="en-US" b="1" dirty="0"/>
              <a:t>significant increase </a:t>
            </a:r>
            <a:r>
              <a:rPr lang="en-US" dirty="0"/>
              <a:t>in risk of blindness </a:t>
            </a:r>
          </a:p>
          <a:p>
            <a:r>
              <a:rPr lang="en-US" b="1" dirty="0"/>
              <a:t>Aging Population</a:t>
            </a:r>
          </a:p>
        </p:txBody>
      </p:sp>
    </p:spTree>
    <p:extLst>
      <p:ext uri="{BB962C8B-B14F-4D97-AF65-F5344CB8AC3E}">
        <p14:creationId xmlns:p14="http://schemas.microsoft.com/office/powerpoint/2010/main" val="2049595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125"/>
            <a:ext cx="8229600" cy="1143000"/>
          </a:xfrm>
        </p:spPr>
        <p:txBody>
          <a:bodyPr/>
          <a:lstStyle/>
          <a:p>
            <a:r>
              <a:rPr lang="en-US" dirty="0"/>
              <a:t>Current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Image result for white ca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32" y="1191065"/>
            <a:ext cx="3541223" cy="235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guide d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756" y="1113160"/>
            <a:ext cx="2986340" cy="222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creen Reading softw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32" y="3939265"/>
            <a:ext cx="3488978" cy="19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device for the bli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756" y="3963785"/>
            <a:ext cx="3059084" cy="203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125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5938"/>
            <a:ext cx="8229600" cy="1143000"/>
          </a:xfrm>
        </p:spPr>
        <p:txBody>
          <a:bodyPr/>
          <a:lstStyle/>
          <a:p>
            <a:r>
              <a:rPr lang="en-US" dirty="0"/>
              <a:t>Intelligent White Cane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 </a:t>
            </a:r>
          </a:p>
          <a:p>
            <a:endParaRPr lang="en-US" dirty="0"/>
          </a:p>
          <a:p>
            <a:r>
              <a:rPr lang="en-US" dirty="0"/>
              <a:t>GPS Direction Finding</a:t>
            </a:r>
          </a:p>
          <a:p>
            <a:endParaRPr lang="en-US" dirty="0"/>
          </a:p>
          <a:p>
            <a:r>
              <a:rPr lang="en-US" dirty="0"/>
              <a:t>Object Recognition</a:t>
            </a:r>
          </a:p>
        </p:txBody>
      </p:sp>
    </p:spTree>
    <p:extLst>
      <p:ext uri="{BB962C8B-B14F-4D97-AF65-F5344CB8AC3E}">
        <p14:creationId xmlns:p14="http://schemas.microsoft.com/office/powerpoint/2010/main" val="97231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9559"/>
            <a:ext cx="8229600" cy="1143000"/>
          </a:xfrm>
        </p:spPr>
        <p:txBody>
          <a:bodyPr/>
          <a:lstStyle/>
          <a:p>
            <a:r>
              <a:rPr lang="en-US" dirty="0"/>
              <a:t>Intelligent White Cane (IWC)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68" y="1407374"/>
            <a:ext cx="6138319" cy="4561164"/>
          </a:xfrm>
        </p:spPr>
      </p:pic>
    </p:spTree>
    <p:extLst>
      <p:ext uri="{BB962C8B-B14F-4D97-AF65-F5344CB8AC3E}">
        <p14:creationId xmlns:p14="http://schemas.microsoft.com/office/powerpoint/2010/main" val="929047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868"/>
            <a:ext cx="8229600" cy="1143000"/>
          </a:xfrm>
        </p:spPr>
        <p:txBody>
          <a:bodyPr/>
          <a:lstStyle/>
          <a:p>
            <a:r>
              <a:rPr lang="en-US" dirty="0"/>
              <a:t>Intelligent White Cane (IWC)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652" y="1207867"/>
            <a:ext cx="3672695" cy="4896927"/>
          </a:xfrm>
        </p:spPr>
      </p:pic>
    </p:spTree>
    <p:extLst>
      <p:ext uri="{BB962C8B-B14F-4D97-AF65-F5344CB8AC3E}">
        <p14:creationId xmlns:p14="http://schemas.microsoft.com/office/powerpoint/2010/main" val="517626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Microcontrollers</a:t>
            </a:r>
          </a:p>
        </p:txBody>
      </p:sp>
      <p:pic>
        <p:nvPicPr>
          <p:cNvPr id="6146" name="Picture 2" descr="Image result for raspberry 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89245"/>
            <a:ext cx="44386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particle phot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972" y="2427990"/>
            <a:ext cx="2419002" cy="241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37854" y="5036970"/>
            <a:ext cx="2460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Raspberry Pi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0981" y="5036970"/>
            <a:ext cx="2898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Particle Photon</a:t>
            </a:r>
          </a:p>
        </p:txBody>
      </p:sp>
    </p:spTree>
    <p:extLst>
      <p:ext uri="{BB962C8B-B14F-4D97-AF65-F5344CB8AC3E}">
        <p14:creationId xmlns:p14="http://schemas.microsoft.com/office/powerpoint/2010/main" val="3553284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546</Words>
  <Application>Microsoft Office PowerPoint</Application>
  <PresentationFormat>On-screen Show (4:3)</PresentationFormat>
  <Paragraphs>121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Application and User Studies of Assistive Technologies for the Blind in Navigation </vt:lpstr>
      <vt:lpstr>Navigation Technologies</vt:lpstr>
      <vt:lpstr>Visual Impairment</vt:lpstr>
      <vt:lpstr>Why this project?</vt:lpstr>
      <vt:lpstr>Current Solution</vt:lpstr>
      <vt:lpstr>Intelligent White Cane</vt:lpstr>
      <vt:lpstr>Intelligent White Cane (IWC)</vt:lpstr>
      <vt:lpstr>Intelligent White Cane (IWC)</vt:lpstr>
      <vt:lpstr>Microcontrollers</vt:lpstr>
      <vt:lpstr>Circuitry</vt:lpstr>
      <vt:lpstr>Object Detection </vt:lpstr>
      <vt:lpstr>Dual Ultrasound Method</vt:lpstr>
      <vt:lpstr>Methodology</vt:lpstr>
      <vt:lpstr>Results</vt:lpstr>
      <vt:lpstr>Results</vt:lpstr>
      <vt:lpstr>PowerPoint Presentation</vt:lpstr>
      <vt:lpstr>Limitations</vt:lpstr>
      <vt:lpstr>Direction Finding</vt:lpstr>
      <vt:lpstr>Intelligent White Cane (IWC)</vt:lpstr>
      <vt:lpstr>Global Positioning Sytem (GPS)</vt:lpstr>
      <vt:lpstr>Methodology </vt:lpstr>
      <vt:lpstr>Results</vt:lpstr>
      <vt:lpstr>Limitations</vt:lpstr>
      <vt:lpstr>Object Detection</vt:lpstr>
      <vt:lpstr>Bag of Features (BOF)</vt:lpstr>
      <vt:lpstr>Bag of Features (BOF)</vt:lpstr>
      <vt:lpstr>Bag Of Features (BOF)</vt:lpstr>
      <vt:lpstr>Methodoloy</vt:lpstr>
      <vt:lpstr>Methodology</vt:lpstr>
      <vt:lpstr>Results</vt:lpstr>
      <vt:lpstr>Results</vt:lpstr>
      <vt:lpstr>Limitations</vt:lpstr>
      <vt:lpstr>Intelligent White Cane (IWC)</vt:lpstr>
      <vt:lpstr>Conclusion</vt:lpstr>
      <vt:lpstr>Futher Studies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Presenatation Title</dc:title>
  <dc:creator>B Elzer</dc:creator>
  <cp:lastModifiedBy>Keong Cheng Yeoh</cp:lastModifiedBy>
  <cp:revision>44</cp:revision>
  <dcterms:created xsi:type="dcterms:W3CDTF">2017-05-14T01:29:56Z</dcterms:created>
  <dcterms:modified xsi:type="dcterms:W3CDTF">2019-09-19T16:13:22Z</dcterms:modified>
</cp:coreProperties>
</file>